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63" r:id="rId4"/>
    <p:sldId id="264" r:id="rId5"/>
    <p:sldId id="265" r:id="rId6"/>
    <p:sldId id="260" r:id="rId7"/>
    <p:sldId id="262" r:id="rId8"/>
    <p:sldId id="266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napToObjects="1" showGuides="1">
      <p:cViewPr varScale="1">
        <p:scale>
          <a:sx n="67" d="100"/>
          <a:sy n="67" d="100"/>
        </p:scale>
        <p:origin x="1284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634BE957-C3D3-FB41-9653-792B5671EEB6}" type="datetime1">
              <a:rPr lang="nl-NL"/>
              <a:pPr>
                <a:defRPr/>
              </a:pPr>
              <a:t>13-12-2021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152A38E-9CD2-9C45-B742-0EF2AF82143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261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86B88D87-B25F-A04C-9BFE-F132D5698F46}" type="datetime1">
              <a:rPr lang="nl-NL"/>
              <a:pPr>
                <a:defRPr/>
              </a:pPr>
              <a:t>13-12-2021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dirty="0"/>
              <a:t>Click </a:t>
            </a:r>
            <a:r>
              <a:rPr lang="nl-NL" noProof="0" dirty="0" err="1"/>
              <a:t>to</a:t>
            </a:r>
            <a:r>
              <a:rPr lang="nl-NL" noProof="0" dirty="0"/>
              <a:t> </a:t>
            </a:r>
            <a:r>
              <a:rPr lang="nl-NL" noProof="0" dirty="0" err="1"/>
              <a:t>edit</a:t>
            </a:r>
            <a:r>
              <a:rPr lang="nl-NL" noProof="0" dirty="0"/>
              <a:t> Master </a:t>
            </a:r>
            <a:r>
              <a:rPr lang="nl-NL" noProof="0" dirty="0" err="1"/>
              <a:t>text</a:t>
            </a:r>
            <a:r>
              <a:rPr lang="nl-NL" noProof="0" dirty="0"/>
              <a:t> </a:t>
            </a:r>
            <a:r>
              <a:rPr lang="nl-NL" noProof="0" dirty="0" err="1"/>
              <a:t>styles</a:t>
            </a:r>
            <a:endParaRPr lang="nl-NL" noProof="0" dirty="0"/>
          </a:p>
          <a:p>
            <a:pPr lvl="1"/>
            <a:r>
              <a:rPr lang="nl-NL" noProof="0" dirty="0"/>
              <a:t>Second level</a:t>
            </a:r>
          </a:p>
          <a:p>
            <a:pPr lvl="2"/>
            <a:r>
              <a:rPr lang="nl-NL" noProof="0" dirty="0" err="1"/>
              <a:t>Third</a:t>
            </a:r>
            <a:r>
              <a:rPr lang="nl-NL" noProof="0" dirty="0"/>
              <a:t> level</a:t>
            </a:r>
          </a:p>
          <a:p>
            <a:pPr lvl="3"/>
            <a:r>
              <a:rPr lang="nl-NL" noProof="0" dirty="0" err="1"/>
              <a:t>Fourth</a:t>
            </a:r>
            <a:r>
              <a:rPr lang="nl-NL" noProof="0" dirty="0"/>
              <a:t> level</a:t>
            </a:r>
          </a:p>
          <a:p>
            <a:pPr lvl="4"/>
            <a:r>
              <a:rPr lang="nl-NL" noProof="0" dirty="0" err="1"/>
              <a:t>Fifth</a:t>
            </a:r>
            <a:r>
              <a:rPr lang="nl-NL" noProof="0" dirty="0"/>
              <a:t>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Georgi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VOETREGEL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eorgia" charset="0"/>
              </a:defRPr>
            </a:lvl1pPr>
          </a:lstStyle>
          <a:p>
            <a:pPr>
              <a:defRPr/>
            </a:pPr>
            <a:fld id="{96C90E17-C8BC-304D-B481-365F1DB42C12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1350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eorgia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0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_met foto logo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4215" y="5649913"/>
            <a:ext cx="1668244" cy="60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  <a:effectLst/>
        </p:spPr>
        <p:txBody>
          <a:bodyPr vert="horz"/>
          <a:lstStyle>
            <a:lvl1pPr marL="0" indent="0">
              <a:buFontTx/>
              <a:buNone/>
              <a:defRPr sz="3000">
                <a:solidFill>
                  <a:schemeClr val="tx1"/>
                </a:solidFill>
              </a:defRPr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pagina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/>
          <p:nvPr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5" name="Rectangle 11"/>
          <p:cNvSpPr/>
          <p:nvPr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6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1"/>
          <p:cNvSpPr/>
          <p:nvPr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8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101120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inhoud 11"/>
          <p:cNvSpPr>
            <a:spLocks noGrp="1"/>
          </p:cNvSpPr>
          <p:nvPr>
            <p:ph sz="quarter" idx="13"/>
          </p:nvPr>
        </p:nvSpPr>
        <p:spPr>
          <a:xfrm>
            <a:off x="573089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/>
              <a:pPr>
                <a:defRPr/>
              </a:pPr>
              <a:t>13/12/21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C15E2364-82A4-DE48-9B47-8D308C858E7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660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volgpagina me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11"/>
          <p:cNvSpPr>
            <a:spLocks noGrp="1"/>
          </p:cNvSpPr>
          <p:nvPr>
            <p:ph sz="quarter" idx="14"/>
          </p:nvPr>
        </p:nvSpPr>
        <p:spPr>
          <a:xfrm>
            <a:off x="573088" y="1930400"/>
            <a:ext cx="8008937" cy="4195763"/>
          </a:xfrm>
          <a:prstGeom prst="rect">
            <a:avLst/>
          </a:prstGeom>
        </p:spPr>
        <p:txBody>
          <a:bodyPr vert="horz" lIns="0" rIns="0"/>
          <a:lstStyle>
            <a:lvl1pPr marL="252000" indent="-252000">
              <a:lnSpc>
                <a:spcPts val="2400"/>
              </a:lnSpc>
              <a:buClrTx/>
              <a:buFont typeface="Arial"/>
              <a:buChar char="•"/>
              <a:defRPr sz="2400"/>
            </a:lvl1pPr>
            <a:lvl2pPr marL="504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2pPr>
            <a:lvl3pPr marL="756000" indent="-252000">
              <a:lnSpc>
                <a:spcPts val="2400"/>
              </a:lnSpc>
              <a:buClrTx/>
              <a:buFont typeface="Wingdings" charset="2"/>
              <a:buChar char="§"/>
              <a:defRPr sz="2400"/>
            </a:lvl3pPr>
            <a:lvl4pPr marL="1008000" indent="-252000">
              <a:lnSpc>
                <a:spcPts val="2400"/>
              </a:lnSpc>
              <a:buClrTx/>
              <a:buFont typeface="Arial"/>
              <a:buChar char="•"/>
              <a:defRPr sz="2400"/>
            </a:lvl4pPr>
            <a:lvl5pPr marL="1260000" indent="-252000">
              <a:lnSpc>
                <a:spcPts val="2400"/>
              </a:lnSpc>
              <a:buClrTx/>
              <a:buFont typeface="Lucida Grande"/>
              <a:buChar char="–"/>
              <a:defRPr sz="2400"/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5C607779-D8D7-3B4A-9FD2-C764F6A321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65810758-B8C2-2A40-8D66-9B278AB7EFE9}" type="datetime3">
              <a:rPr lang="nl-NL"/>
              <a:pPr>
                <a:defRPr/>
              </a:pPr>
              <a:t>13/12/21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grafiek 2"/>
          <p:cNvSpPr>
            <a:spLocks noGrp="1"/>
          </p:cNvSpPr>
          <p:nvPr>
            <p:ph type="chart" sz="quarter" idx="15"/>
          </p:nvPr>
        </p:nvSpPr>
        <p:spPr>
          <a:xfrm>
            <a:off x="573088" y="2412992"/>
            <a:ext cx="8008937" cy="3713171"/>
          </a:xfrm>
          <a:prstGeom prst="rect">
            <a:avLst/>
          </a:prstGeom>
        </p:spPr>
        <p:txBody>
          <a:bodyPr vert="horz" lIns="0" rIns="0"/>
          <a:lstStyle>
            <a:lvl1pPr marL="0" indent="0">
              <a:lnSpc>
                <a:spcPts val="2400"/>
              </a:lnSpc>
              <a:buNone/>
              <a:defRPr sz="2400" baseline="0"/>
            </a:lvl1pPr>
          </a:lstStyle>
          <a:p>
            <a:pPr lvl="0"/>
            <a:r>
              <a:rPr lang="nl-NL" noProof="0"/>
              <a:t>Klik op het pictogram als u een grafiek wilt toevoegen</a:t>
            </a:r>
            <a:endParaRPr lang="nl-NL" noProof="0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73088" y="493180"/>
            <a:ext cx="8008937" cy="1143000"/>
          </a:xfrm>
          <a:prstGeom prst="rect">
            <a:avLst/>
          </a:prstGeom>
        </p:spPr>
        <p:txBody>
          <a:bodyPr lIns="0" tIns="0" rIns="0" bIns="0"/>
          <a:lstStyle>
            <a:lvl1pPr algn="l" eaLnBrk="1" hangingPunct="1">
              <a:lnSpc>
                <a:spcPts val="4200"/>
              </a:lnSpc>
              <a:defRPr sz="400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1718714"/>
            <a:ext cx="8008937" cy="524933"/>
          </a:xfrm>
          <a:prstGeom prst="rect">
            <a:avLst/>
          </a:prstGeom>
        </p:spPr>
        <p:txBody>
          <a:bodyPr vert="horz" lIns="0" r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fld id="{837BF88C-912F-4E48-B1D9-F670EAAACF7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7"/>
          </p:nvPr>
        </p:nvSpPr>
        <p:spPr>
          <a:xfrm>
            <a:off x="573088" y="6356350"/>
            <a:ext cx="3541712" cy="365125"/>
          </a:xfrm>
        </p:spPr>
        <p:txBody>
          <a:bodyPr lIns="0" rIns="0"/>
          <a:lstStyle>
            <a:lvl1pPr>
              <a:defRPr>
                <a:solidFill>
                  <a:srgbClr val="1B143C"/>
                </a:solidFill>
              </a:defRPr>
            </a:lvl1pPr>
          </a:lstStyle>
          <a:p>
            <a:pPr>
              <a:defRPr/>
            </a:pPr>
            <a:r>
              <a:rPr lang="nl-NL"/>
              <a:t>Provincie Gelderland | </a:t>
            </a:r>
            <a:fld id="{B8D04DED-2B94-BF4D-B021-0F5A96058435}" type="datetime3">
              <a:rPr lang="nl-NL"/>
              <a:pPr>
                <a:defRPr/>
              </a:pPr>
              <a:t>13/12/21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60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co met logo zw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 userDrawn="1"/>
        </p:nvSpPr>
        <p:spPr>
          <a:xfrm rot="5400000" flipH="1">
            <a:off x="832645" y="313531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 userDrawn="1"/>
        </p:nvSpPr>
        <p:spPr>
          <a:xfrm rot="5400000" flipH="1">
            <a:off x="832644" y="480219"/>
            <a:ext cx="55563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3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2200" y="5645150"/>
            <a:ext cx="1692275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/>
          <p:nvPr userDrawn="1"/>
        </p:nvSpPr>
        <p:spPr>
          <a:xfrm rot="5400000" flipH="1">
            <a:off x="832645" y="646906"/>
            <a:ext cx="55562" cy="5746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Title 27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lnSpc>
                <a:spcPts val="6000"/>
              </a:lnSpc>
              <a:defRPr sz="6000" b="0" i="0" baseline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6" name="Tijdelijke aanduiding voor tekst 14"/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618067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3000"/>
            </a:lvl1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698515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9">
            <a:alphaModFix amt="16000"/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8B8FBCC9-5333-4540-9ABF-90E3BA903EBA}" type="datetime3">
              <a:rPr lang="nl-NL"/>
              <a:pPr>
                <a:defRPr/>
              </a:pPr>
              <a:t>13/12/21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B8A91"/>
                </a:solidFill>
                <a:latin typeface="Georgia" charset="0"/>
              </a:defRPr>
            </a:lvl1pPr>
          </a:lstStyle>
          <a:p>
            <a:pPr>
              <a:defRPr/>
            </a:pPr>
            <a:fld id="{E6A14F4F-0B95-E342-B80E-0A52A7743C01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573088"/>
            <a:ext cx="107950" cy="2282825"/>
            <a:chOff x="0" y="573812"/>
            <a:chExt cx="107590" cy="2282884"/>
          </a:xfrm>
        </p:grpSpPr>
        <p:sp>
          <p:nvSpPr>
            <p:cNvPr id="8" name="Rectangle 4"/>
            <p:cNvSpPr/>
            <p:nvPr/>
          </p:nvSpPr>
          <p:spPr>
            <a:xfrm flipH="1">
              <a:off x="0" y="573812"/>
              <a:ext cx="107590" cy="57310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9" name="Rectangle 5"/>
            <p:cNvSpPr/>
            <p:nvPr/>
          </p:nvSpPr>
          <p:spPr>
            <a:xfrm flipH="1">
              <a:off x="0" y="1146914"/>
              <a:ext cx="107590" cy="5746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0" name="Rectangle 6"/>
            <p:cNvSpPr/>
            <p:nvPr/>
          </p:nvSpPr>
          <p:spPr>
            <a:xfrm flipH="1">
              <a:off x="0" y="1721604"/>
              <a:ext cx="107590" cy="573103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  <p:sp>
          <p:nvSpPr>
            <p:cNvPr id="11" name="Rectangle 7"/>
            <p:cNvSpPr/>
            <p:nvPr/>
          </p:nvSpPr>
          <p:spPr>
            <a:xfrm flipH="1">
              <a:off x="0" y="2283593"/>
              <a:ext cx="107590" cy="57310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24" r:id="rId2"/>
    <p:sldLayoutId id="2147483722" r:id="rId3"/>
    <p:sldLayoutId id="2147483719" r:id="rId4"/>
    <p:sldLayoutId id="2147483720" r:id="rId5"/>
    <p:sldLayoutId id="2147483721" r:id="rId6"/>
    <p:sldLayoutId id="2147483723" r:id="rId7"/>
  </p:sldLayoutIdLst>
  <p:hf hdr="0" ft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Georgia"/>
          <a:ea typeface="MS PGothic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lderland.nl/Subsidies/Gelderse-thematische-verhaallijnen" TargetMode="Externa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582613" y="1062541"/>
            <a:ext cx="8010525" cy="1464283"/>
          </a:xfrm>
        </p:spPr>
        <p:txBody>
          <a:bodyPr anchor="t">
            <a:normAutofit/>
          </a:bodyPr>
          <a:lstStyle/>
          <a:p>
            <a:r>
              <a:rPr lang="nl-NL" sz="3800"/>
              <a:t>Museumbeleid &amp;</a:t>
            </a:r>
            <a:br>
              <a:rPr lang="nl-NL" sz="3800"/>
            </a:br>
            <a:r>
              <a:rPr lang="nl-NL" sz="3800"/>
              <a:t>Gelderse thematische verhaallijnen 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2CF14837-CBEF-4C5A-8A72-B1E36A6F099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3088" y="2753247"/>
            <a:ext cx="8008937" cy="451347"/>
          </a:xfrm>
        </p:spPr>
        <p:txBody>
          <a:bodyPr/>
          <a:lstStyle/>
          <a:p>
            <a:r>
              <a:rPr lang="en-US" sz="2000" dirty="0"/>
              <a:t>25 </a:t>
            </a:r>
            <a:r>
              <a:rPr lang="en-US" sz="2000" dirty="0" err="1"/>
              <a:t>november</a:t>
            </a:r>
            <a:r>
              <a:rPr lang="en-US" sz="2000" dirty="0"/>
              <a:t> 2021</a:t>
            </a:r>
          </a:p>
          <a:p>
            <a:r>
              <a:rPr lang="en-US" sz="2000" dirty="0"/>
              <a:t>d.van.espelo@gelderland.nl</a:t>
            </a:r>
          </a:p>
        </p:txBody>
      </p:sp>
    </p:spTree>
    <p:extLst>
      <p:ext uri="{BB962C8B-B14F-4D97-AF65-F5344CB8AC3E}">
        <p14:creationId xmlns:p14="http://schemas.microsoft.com/office/powerpoint/2010/main" val="17954175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27DD910-0D48-4B02-8F7E-75D5341F88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73088" y="1744910"/>
            <a:ext cx="8008937" cy="438125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nl-NL" sz="2000" dirty="0"/>
              <a:t>Inbedding </a:t>
            </a:r>
            <a:r>
              <a:rPr lang="nl-NL" sz="1600" dirty="0"/>
              <a:t>in beleidskader Cultuur &amp; Erfgoed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NL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000" dirty="0"/>
              <a:t>Doel: </a:t>
            </a:r>
            <a:r>
              <a:rPr lang="nl-NL" sz="1600" dirty="0"/>
              <a:t>toegankelijke &amp; toekomstbestendige museale sector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NL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000" dirty="0"/>
              <a:t>Rol provincie: </a:t>
            </a:r>
            <a:r>
              <a:rPr lang="nl-NL" sz="1600" dirty="0"/>
              <a:t>de museale sector ondersteunen in de transitie richting deze toekomstbestendigheid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NL" sz="1600" dirty="0"/>
          </a:p>
          <a:p>
            <a:pPr lvl="2">
              <a:buFont typeface="Wingdings" panose="05000000000000000000" pitchFamily="2" charset="2"/>
              <a:buChar char="v"/>
            </a:pPr>
            <a:r>
              <a:rPr lang="nl-NL" sz="1600" dirty="0"/>
              <a:t>Inzetten op: netwerkversterkende en duurzame verbindingen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Samenwerkingsverbanden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Verhaal van Gelderland: thematische verhaallijnen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nl-NL" sz="16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000" dirty="0"/>
              <a:t>Hoe?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/>
              <a:t>Voortzetting subsidieregeling kleine musea &amp; historische verenigingen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1600" dirty="0"/>
              <a:t>O.a. nieuwe integrale subsidieregeling ‘Gelderse thematische verhaallijnen’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NL" sz="2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C03FEC9-C35C-400F-97B9-383C341A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Actualisatie museumbeleid </a:t>
            </a:r>
            <a:br>
              <a:rPr lang="nl-NL" dirty="0"/>
            </a:br>
            <a:r>
              <a:rPr lang="nl-NL" sz="1600" dirty="0"/>
              <a:t>Statenbrief d.d. 14 september 2021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7900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27DD910-0D48-4B02-8F7E-75D5341F88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531" y="2169057"/>
            <a:ext cx="8008937" cy="4195763"/>
          </a:xfrm>
        </p:spPr>
        <p:txBody>
          <a:bodyPr/>
          <a:lstStyle/>
          <a:p>
            <a:pPr marL="252000" lvl="1" indent="0">
              <a:buNone/>
            </a:pPr>
            <a:r>
              <a:rPr lang="nl-NL" sz="2000" dirty="0">
                <a:hlinkClick r:id="rId2"/>
              </a:rPr>
              <a:t>https://www.gelderland.nl/Subsidies/Gelderse-thematische-verhaallijnen</a:t>
            </a:r>
            <a:r>
              <a:rPr lang="nl-NL" sz="2000" dirty="0"/>
              <a:t>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nl-NL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000" dirty="0"/>
              <a:t>Vanaf 17 januari 2022</a:t>
            </a:r>
          </a:p>
          <a:p>
            <a:pPr marL="252000" lvl="1" indent="0">
              <a:buNone/>
            </a:pPr>
            <a:endParaRPr lang="nl-NL" sz="2000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nl-NL" sz="2000" dirty="0"/>
              <a:t>Voor wie?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2000" dirty="0"/>
              <a:t>Gelderse musea en organisaties uit de vrijetijdssector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800" dirty="0"/>
              <a:t>organisatie of bedrijf uit de horeca, dagrecreatie, evenementenbranche of verblijfsrecreatie</a:t>
            </a:r>
            <a:endParaRPr lang="nl-NL" sz="20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nl-NL" sz="2000" dirty="0"/>
              <a:t>Aanvragen in samenwerkingsverband: minstens 2 musea en 1 organisatie uit de vrijetijdssector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NL" sz="2000" dirty="0"/>
          </a:p>
          <a:p>
            <a:pPr lvl="2">
              <a:buFont typeface="Wingdings" panose="05000000000000000000" pitchFamily="2" charset="2"/>
              <a:buChar char="Ø"/>
            </a:pPr>
            <a:endParaRPr lang="nl-NL" sz="2000" dirty="0"/>
          </a:p>
          <a:p>
            <a:pPr marL="252000" lvl="1" indent="0">
              <a:buNone/>
            </a:pPr>
            <a:endParaRPr lang="nl-NL" sz="2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C03FEC9-C35C-400F-97B9-383C341A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Gelderse thematische verhaallijnen</a:t>
            </a:r>
            <a:br>
              <a:rPr lang="nl-NL" sz="3200" dirty="0"/>
            </a:br>
            <a:r>
              <a:rPr lang="nl-NL" sz="1800" dirty="0"/>
              <a:t>Regeling 7.16 </a:t>
            </a:r>
            <a:r>
              <a:rPr lang="nl-NL" sz="1800" dirty="0" err="1"/>
              <a:t>RRvG</a:t>
            </a:r>
            <a:br>
              <a:rPr lang="nl-NL" dirty="0"/>
            </a:b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0912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>
            <a:extLst>
              <a:ext uri="{FF2B5EF4-FFF2-40B4-BE49-F238E27FC236}">
                <a16:creationId xmlns:a16="http://schemas.microsoft.com/office/drawing/2014/main" id="{927DD910-0D48-4B02-8F7E-75D5341F880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7531" y="2169057"/>
            <a:ext cx="8008937" cy="4195763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r>
              <a:rPr lang="nl-NL" sz="2000" dirty="0"/>
              <a:t>Waarvoor? </a:t>
            </a:r>
          </a:p>
          <a:p>
            <a:pPr lvl="2">
              <a:buFont typeface="Wingdings" panose="05000000000000000000" pitchFamily="2" charset="2"/>
              <a:buChar char="v"/>
            </a:pPr>
            <a:r>
              <a:rPr lang="nl-NL" sz="2000" dirty="0"/>
              <a:t>Publieksactiviteiten over de GTV: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het presenteren van collecties;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het houden van een tentoonstelling;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het uitvoeren van educatieve activiteiten;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het uitvoeren van een interactief programma, of </a:t>
            </a:r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het presenteren van een digitaal beeld.</a:t>
            </a:r>
          </a:p>
          <a:p>
            <a:pPr lvl="3">
              <a:buFont typeface="Wingdings" panose="05000000000000000000" pitchFamily="2" charset="2"/>
              <a:buChar char="Ø"/>
            </a:pPr>
            <a:endParaRPr lang="nl-NL" sz="1600" dirty="0"/>
          </a:p>
          <a:p>
            <a:pPr lvl="3">
              <a:buFont typeface="Wingdings" panose="05000000000000000000" pitchFamily="2" charset="2"/>
              <a:buChar char="Ø"/>
            </a:pPr>
            <a:r>
              <a:rPr lang="nl-NL" sz="1600" dirty="0"/>
              <a:t>Het doen van onderzoek, bijvoorbeeld om de haalbaarheid van een publieksactiviteit te meten of om een doelgroepenanalyse te doen (uitsluitend als onderdeel van bredere projectaanvraag)</a:t>
            </a:r>
          </a:p>
          <a:p>
            <a:pPr marL="252000" lvl="1" indent="0">
              <a:buNone/>
            </a:pPr>
            <a:endParaRPr lang="nl-NL" sz="2000" dirty="0"/>
          </a:p>
          <a:p>
            <a:pPr marL="252000" lvl="1" indent="0">
              <a:buNone/>
            </a:pPr>
            <a:endParaRPr lang="nl-NL" sz="2000" dirty="0"/>
          </a:p>
        </p:txBody>
      </p:sp>
      <p:sp>
        <p:nvSpPr>
          <p:cNvPr id="7" name="Titel 6">
            <a:extLst>
              <a:ext uri="{FF2B5EF4-FFF2-40B4-BE49-F238E27FC236}">
                <a16:creationId xmlns:a16="http://schemas.microsoft.com/office/drawing/2014/main" id="{CC03FEC9-C35C-400F-97B9-383C341A55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Gelderse thematische verhaallijnen</a:t>
            </a:r>
            <a:br>
              <a:rPr lang="nl-NL" sz="3200" dirty="0"/>
            </a:br>
            <a:r>
              <a:rPr lang="nl-NL" sz="1800" dirty="0"/>
              <a:t>Regeling 7.16 </a:t>
            </a:r>
            <a:r>
              <a:rPr lang="nl-NL" sz="1800" dirty="0" err="1"/>
              <a:t>RRvG</a:t>
            </a:r>
            <a:br>
              <a:rPr lang="nl-NL" dirty="0"/>
            </a:br>
            <a:br>
              <a:rPr lang="nl-NL" sz="4000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21894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04E8A5B9-68D7-4DA2-9707-7AAE89BF2DEF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Thema’s (in ieder geval):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Prehistorie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Romeinen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Koninklijk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Kastelen, buitenplaatsen en Landgoederen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Hanzesteden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80 jarige oorlog;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Gelderse Gouden Eeuw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Nieuwe Hollandse Waterlinie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Herinneringstoerisme;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Menselijke migratie of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“Mens, natuur en klimaat” in het licht van historie en actualiteit.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600" dirty="0"/>
              <a:t>Vrije aanvraag (advies: Erfgoed Gelderland)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nl-NL" sz="1800" dirty="0"/>
          </a:p>
          <a:p>
            <a:endParaRPr lang="nl-NL" sz="1800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54810E83-B588-4741-A371-BF192C84A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Gelderse thematische verhaallijnen</a:t>
            </a:r>
            <a:br>
              <a:rPr lang="nl-NL" sz="4000" dirty="0"/>
            </a:br>
            <a:r>
              <a:rPr lang="nl-NL" sz="1800" dirty="0"/>
              <a:t>Regeling 7.16 </a:t>
            </a:r>
            <a:r>
              <a:rPr lang="nl-NL" sz="1800" dirty="0" err="1"/>
              <a:t>RRvG</a:t>
            </a:r>
            <a:endParaRPr lang="nl-NL" sz="1800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8B56834-A472-4CBA-9329-054135D99D0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5C607779-D8D7-3B4A-9FD2-C764F6A3213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60BBB89-0200-41C5-BD99-EE1490637294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nl-NL" dirty="0"/>
              <a:t>Provincie Gelderland | </a:t>
            </a:r>
            <a:fld id="{65810758-B8C2-2A40-8D66-9B278AB7EFE9}" type="datetime3">
              <a:rPr lang="nl-NL" smtClean="0"/>
              <a:pPr>
                <a:defRPr/>
              </a:pPr>
              <a:t>13/12/21</a:t>
            </a:fld>
            <a:endParaRPr lang="en-US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58E5C29-D690-48F6-B25D-4B06F12EA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1197616"/>
            <a:ext cx="2158139" cy="1805643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DFAD2638-546C-446D-9EE5-B5311F390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8639" y="2431759"/>
            <a:ext cx="2077539" cy="1143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AFFD6CAD-E208-4676-A3F3-A49BF42F4D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052" y="3429000"/>
            <a:ext cx="1973356" cy="207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443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nl-NL" dirty="0"/>
              <a:t> Onderdeel van projectaanvraag o.a.:</a:t>
            </a:r>
          </a:p>
          <a:p>
            <a:pPr>
              <a:buFont typeface="Wingdings" panose="05000000000000000000" pitchFamily="2" charset="2"/>
              <a:buChar char="v"/>
            </a:pPr>
            <a:endParaRPr lang="nl-NL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 dirty="0"/>
              <a:t>Wijze van delen output (kennis, inzicht, ervaring) project met sector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nl-NL" sz="1800" dirty="0"/>
              <a:t>Wijze / vorm van samenwerking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nl-NL" sz="1800" dirty="0"/>
          </a:p>
          <a:p>
            <a:pPr lvl="2">
              <a:buFont typeface="Wingdings" panose="05000000000000000000" pitchFamily="2" charset="2"/>
              <a:buChar char="Ø"/>
            </a:pPr>
            <a:endParaRPr lang="nl-NL" sz="1800" dirty="0"/>
          </a:p>
          <a:p>
            <a:pPr>
              <a:buFont typeface="Wingdings" panose="05000000000000000000" pitchFamily="2" charset="2"/>
              <a:buChar char="v"/>
            </a:pPr>
            <a:r>
              <a:rPr lang="nl-NL" sz="1800" dirty="0"/>
              <a:t>Advies: Erfgoed Gelderland 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200" dirty="0"/>
              <a:t>Gelderse thematische verhaallijnen</a:t>
            </a:r>
            <a:br>
              <a:rPr lang="nl-NL" sz="4800" dirty="0"/>
            </a:br>
            <a:r>
              <a:rPr lang="nl-NL" sz="1600" dirty="0"/>
              <a:t>Regeling 7.16 </a:t>
            </a:r>
            <a:r>
              <a:rPr lang="nl-NL" sz="1600" dirty="0" err="1"/>
              <a:t>RRvG</a:t>
            </a:r>
            <a:endParaRPr lang="nl-NL" sz="160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15E2364-82A4-DE48-9B47-8D308C858E7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pPr>
              <a:defRPr/>
            </a:pPr>
            <a:r>
              <a:rPr lang="nl-NL"/>
              <a:t>Provincie Gelderland | </a:t>
            </a:r>
            <a:fld id="{2BE5F5D7-35F2-8045-9A03-8A17244D71DA}" type="datetime3">
              <a:rPr lang="nl-NL" smtClean="0"/>
              <a:pPr>
                <a:defRPr/>
              </a:pPr>
              <a:t>13/12/21</a:t>
            </a:fld>
            <a:endParaRPr lang="en-US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558953CF-4BEA-49C7-A3E1-1EC784CF0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3007" y="4664279"/>
            <a:ext cx="3563793" cy="200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52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nl-NL" sz="3200" dirty="0"/>
            </a:br>
            <a:r>
              <a:rPr lang="nl-NL" sz="3200" dirty="0"/>
              <a:t>Voorbeeld</a:t>
            </a:r>
            <a:br>
              <a:rPr lang="nl-NL" sz="3200" dirty="0"/>
            </a:br>
            <a:br>
              <a:rPr lang="nl-NL" sz="3200" dirty="0"/>
            </a:br>
            <a:endParaRPr lang="nl-NL" sz="32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05D09BB-90DF-4892-A297-77294264E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613" y="2771871"/>
            <a:ext cx="7281644" cy="2289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563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F7FB31-82ED-4D6E-9CEB-57618E6E5B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dirty="0"/>
              <a:t>Vragen?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9F5F17F-37E1-442F-9583-0D139CD3175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71F2EB7-B76C-4395-9646-A05FCBB947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179" y="2526824"/>
            <a:ext cx="2507391" cy="33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054815"/>
      </p:ext>
    </p:extLst>
  </p:cSld>
  <p:clrMapOvr>
    <a:masterClrMapping/>
  </p:clrMapOvr>
</p:sld>
</file>

<file path=ppt/theme/theme1.xml><?xml version="1.0" encoding="utf-8"?>
<a:theme xmlns:a="http://schemas.openxmlformats.org/drawingml/2006/main" name="GELD-009-4_PowerPointTemplate_v10">
  <a:themeElements>
    <a:clrScheme name="Provincie Gelderland">
      <a:dk1>
        <a:srgbClr val="1B143C"/>
      </a:dk1>
      <a:lt1>
        <a:srgbClr val="FFFFFF"/>
      </a:lt1>
      <a:dk2>
        <a:srgbClr val="1B143C"/>
      </a:dk2>
      <a:lt2>
        <a:srgbClr val="D9E020"/>
      </a:lt2>
      <a:accent1>
        <a:srgbClr val="005B7F"/>
      </a:accent1>
      <a:accent2>
        <a:srgbClr val="48A842"/>
      </a:accent2>
      <a:accent3>
        <a:srgbClr val="FFDD00"/>
      </a:accent3>
      <a:accent4>
        <a:srgbClr val="FF9900"/>
      </a:accent4>
      <a:accent5>
        <a:srgbClr val="FF6600"/>
      </a:accent5>
      <a:accent6>
        <a:srgbClr val="CC0000"/>
      </a:accent6>
      <a:hlink>
        <a:srgbClr val="0066CC"/>
      </a:hlink>
      <a:folHlink>
        <a:srgbClr val="663399"/>
      </a:folHlink>
    </a:clrScheme>
    <a:fontScheme name="Civie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107</TotalTime>
  <Words>339</Words>
  <Application>Microsoft Office PowerPoint</Application>
  <PresentationFormat>Diavoorstelling (4:3)</PresentationFormat>
  <Paragraphs>65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4" baseType="lpstr">
      <vt:lpstr>Arial</vt:lpstr>
      <vt:lpstr>Calibri</vt:lpstr>
      <vt:lpstr>Georgia</vt:lpstr>
      <vt:lpstr>Lucida Grande</vt:lpstr>
      <vt:lpstr>Wingdings</vt:lpstr>
      <vt:lpstr>GELD-009-4_PowerPointTemplate_v10</vt:lpstr>
      <vt:lpstr>Museumbeleid &amp; Gelderse thematische verhaallijnen </vt:lpstr>
      <vt:lpstr>Actualisatie museumbeleid  Statenbrief d.d. 14 september 2021</vt:lpstr>
      <vt:lpstr>Gelderse thematische verhaallijnen Regeling 7.16 RRvG  </vt:lpstr>
      <vt:lpstr>Gelderse thematische verhaallijnen Regeling 7.16 RRvG  </vt:lpstr>
      <vt:lpstr>Gelderse thematische verhaallijnen Regeling 7.16 RRvG</vt:lpstr>
      <vt:lpstr>Gelderse thematische verhaallijnen Regeling 7.16 RRvG</vt:lpstr>
      <vt:lpstr> Voorbeeld  </vt:lpstr>
      <vt:lpstr>Vragen?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Museumbeleid &amp; Gelderse thematische verhaallijnen</dc:title>
  <dc:creator>Espelo van, Dorine</dc:creator>
  <cp:lastModifiedBy>Ianthe van Beuningen | Erfgoed Gelderland</cp:lastModifiedBy>
  <cp:revision>30</cp:revision>
  <dcterms:created xsi:type="dcterms:W3CDTF">2021-11-22T14:12:14Z</dcterms:created>
  <dcterms:modified xsi:type="dcterms:W3CDTF">2021-12-13T10:58:59Z</dcterms:modified>
</cp:coreProperties>
</file>